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Limelight"/>
      <p:regular r:id="rId11"/>
    </p:embeddedFont>
    <p:embeddedFont>
      <p:font typeface="Architects Daughter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iJwrOXa3UtRetve6wjEDRiPxhK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imelight-regular.fntdata"/><Relationship Id="rId10" Type="http://schemas.openxmlformats.org/officeDocument/2006/relationships/slide" Target="slides/slide6.xml"/><Relationship Id="rId13" Type="http://customschemas.google.com/relationships/presentationmetadata" Target="metadata"/><Relationship Id="rId12" Type="http://schemas.openxmlformats.org/officeDocument/2006/relationships/font" Target="fonts/ArchitectsDaughter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s-C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" name="Google Shape;151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" name="Google Shape;16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6" name="Google Shape;17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8" name="Google Shape;188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1" name="Google Shape;201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4" name="Google Shape;224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rickwork-HD-R1a.jpg" id="21" name="Google Shape;21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8"/>
          <p:cNvSpPr/>
          <p:nvPr/>
        </p:nvSpPr>
        <p:spPr>
          <a:xfrm>
            <a:off x="-15875" y="0"/>
            <a:ext cx="11683810" cy="6588125"/>
          </a:xfrm>
          <a:custGeom>
            <a:rect b="b" l="l" r="r" t="t"/>
            <a:pathLst>
              <a:path extrusionOk="0" h="6588125" w="11683810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solidFill>
            <a:srgbClr val="6F7E4B"/>
          </a:solidFill>
          <a:ln>
            <a:noFill/>
          </a:ln>
          <a:effectLst>
            <a:outerShdw blurRad="101600" rotWithShape="0" algn="tl" dir="4380000" dist="152400">
              <a:srgbClr val="000000">
                <a:alpha val="4235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8"/>
          <p:cNvSpPr/>
          <p:nvPr/>
        </p:nvSpPr>
        <p:spPr>
          <a:xfrm>
            <a:off x="0" y="4282257"/>
            <a:ext cx="11329257" cy="2028845"/>
          </a:xfrm>
          <a:custGeom>
            <a:rect b="b" l="l" r="r" t="t"/>
            <a:pathLst>
              <a:path extrusionOk="0" h="2028845" w="11329257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B2600C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24" name="Google Shape;24;p8"/>
          <p:cNvSpPr/>
          <p:nvPr/>
        </p:nvSpPr>
        <p:spPr>
          <a:xfrm>
            <a:off x="0" y="0"/>
            <a:ext cx="8719579" cy="456877"/>
          </a:xfrm>
          <a:custGeom>
            <a:rect b="b" l="l" r="r" t="t"/>
            <a:pathLst>
              <a:path extrusionOk="0" h="456877" w="8719579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B2600C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25" name="Google Shape;25;p8"/>
          <p:cNvSpPr/>
          <p:nvPr/>
        </p:nvSpPr>
        <p:spPr>
          <a:xfrm rot="-180000">
            <a:off x="-161800" y="293317"/>
            <a:ext cx="11367116" cy="5751804"/>
          </a:xfrm>
          <a:custGeom>
            <a:rect b="b" l="l" r="r" t="t"/>
            <a:pathLst>
              <a:path extrusionOk="0" h="5751804" w="11367116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noFill/>
          <a:ln cap="flat" cmpd="sng" w="825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8"/>
          <p:cNvSpPr txBox="1"/>
          <p:nvPr>
            <p:ph type="ctrTitle"/>
          </p:nvPr>
        </p:nvSpPr>
        <p:spPr>
          <a:xfrm rot="-180000">
            <a:off x="891201" y="662656"/>
            <a:ext cx="9755187" cy="27665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Impact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" type="subTitle"/>
          </p:nvPr>
        </p:nvSpPr>
        <p:spPr>
          <a:xfrm rot="-180000">
            <a:off x="983062" y="3505209"/>
            <a:ext cx="9755187" cy="5503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480"/>
              <a:buNone/>
              <a:defRPr sz="2800">
                <a:solidFill>
                  <a:srgbClr val="7F7F7F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9pPr>
          </a:lstStyle>
          <a:p/>
        </p:txBody>
      </p:sp>
      <p:sp>
        <p:nvSpPr>
          <p:cNvPr id="28" name="Google Shape;28;p8"/>
          <p:cNvSpPr txBox="1"/>
          <p:nvPr>
            <p:ph idx="10" type="dt"/>
          </p:nvPr>
        </p:nvSpPr>
        <p:spPr>
          <a:xfrm rot="-180000">
            <a:off x="4948541" y="4578463"/>
            <a:ext cx="6143653" cy="1163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>
                <a:solidFill>
                  <a:srgbClr val="F8CC9E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1" type="ftr"/>
          </p:nvPr>
        </p:nvSpPr>
        <p:spPr>
          <a:xfrm rot="-180000">
            <a:off x="-9144" y="4882896"/>
            <a:ext cx="4050792" cy="1197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2" type="sldNum"/>
          </p:nvPr>
        </p:nvSpPr>
        <p:spPr>
          <a:xfrm rot="-180000">
            <a:off x="9851758" y="3832648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  <p:sp>
        <p:nvSpPr>
          <p:cNvPr id="31" name="Google Shape;31;p8"/>
          <p:cNvSpPr/>
          <p:nvPr/>
        </p:nvSpPr>
        <p:spPr>
          <a:xfrm rot="-180000">
            <a:off x="4221385" y="5111356"/>
            <a:ext cx="515386" cy="515386"/>
          </a:xfrm>
          <a:prstGeom prst="star5">
            <a:avLst>
              <a:gd fmla="val 26693" name="adj"/>
              <a:gd fmla="val 105146" name="hf"/>
              <a:gd fmla="val 110557" name="vf"/>
            </a:avLst>
          </a:prstGeom>
          <a:solidFill>
            <a:srgbClr val="F8CC9E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contenido" type="obj">
  <p:cSld name="OBJEC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9"/>
          <p:cNvSpPr txBox="1"/>
          <p:nvPr>
            <p:ph idx="1" type="body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8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8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8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8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8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rjeta de nombre">
  <p:cSld name="Tarjeta de nombre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>
            <p:ph type="title"/>
          </p:nvPr>
        </p:nvSpPr>
        <p:spPr>
          <a:xfrm>
            <a:off x="685800" y="1723854"/>
            <a:ext cx="10394707" cy="2511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Impact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1" type="body"/>
          </p:nvPr>
        </p:nvSpPr>
        <p:spPr>
          <a:xfrm>
            <a:off x="685800" y="4247468"/>
            <a:ext cx="10394707" cy="1140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41" name="Google Shape;41;p10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685801" y="685800"/>
            <a:ext cx="10394707" cy="3193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85801" y="3742267"/>
            <a:ext cx="10394707" cy="1639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7" name="Google Shape;47;p11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type="title"/>
          </p:nvPr>
        </p:nvSpPr>
        <p:spPr>
          <a:xfrm>
            <a:off x="685801" y="685800"/>
            <a:ext cx="10396882" cy="11581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" type="body"/>
          </p:nvPr>
        </p:nvSpPr>
        <p:spPr>
          <a:xfrm>
            <a:off x="685800" y="2063396"/>
            <a:ext cx="5088714" cy="3311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8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8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8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8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8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2" type="body"/>
          </p:nvPr>
        </p:nvSpPr>
        <p:spPr>
          <a:xfrm>
            <a:off x="5993971" y="2063396"/>
            <a:ext cx="5086538" cy="3311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8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8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8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8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8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54" name="Google Shape;54;p12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title"/>
          </p:nvPr>
        </p:nvSpPr>
        <p:spPr>
          <a:xfrm>
            <a:off x="685801" y="685800"/>
            <a:ext cx="10394707" cy="11581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1" type="body"/>
          </p:nvPr>
        </p:nvSpPr>
        <p:spPr>
          <a:xfrm>
            <a:off x="918356" y="2063396"/>
            <a:ext cx="4856158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160"/>
              <a:buNone/>
              <a:defRPr b="0" sz="26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60" name="Google Shape;60;p13"/>
          <p:cNvSpPr txBox="1"/>
          <p:nvPr>
            <p:ph idx="2" type="body"/>
          </p:nvPr>
        </p:nvSpPr>
        <p:spPr>
          <a:xfrm>
            <a:off x="685802" y="2861733"/>
            <a:ext cx="5088712" cy="25128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8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8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8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8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8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61" name="Google Shape;61;p13"/>
          <p:cNvSpPr txBox="1"/>
          <p:nvPr>
            <p:ph idx="3" type="body"/>
          </p:nvPr>
        </p:nvSpPr>
        <p:spPr>
          <a:xfrm>
            <a:off x="6218191" y="2063396"/>
            <a:ext cx="4864491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160"/>
              <a:buNone/>
              <a:defRPr b="0" sz="26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62" name="Google Shape;62;p13"/>
          <p:cNvSpPr txBox="1"/>
          <p:nvPr>
            <p:ph idx="4" type="body"/>
          </p:nvPr>
        </p:nvSpPr>
        <p:spPr>
          <a:xfrm>
            <a:off x="5993969" y="2861733"/>
            <a:ext cx="5088713" cy="25128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8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8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8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8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8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3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4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4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5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693643" y="685800"/>
            <a:ext cx="4126860" cy="20232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5046132" y="685800"/>
            <a:ext cx="6034375" cy="46887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8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8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8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8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8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78" name="Google Shape;78;p16"/>
          <p:cNvSpPr txBox="1"/>
          <p:nvPr>
            <p:ph idx="2" type="body"/>
          </p:nvPr>
        </p:nvSpPr>
        <p:spPr>
          <a:xfrm>
            <a:off x="693642" y="2709052"/>
            <a:ext cx="4126861" cy="26655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79" name="Google Shape;79;p16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leyenda" type="picTx">
  <p:cSld name="PICTURE_WITH_CAPTIO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685800" y="685800"/>
            <a:ext cx="6345302" cy="20232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7"/>
          <p:cNvSpPr/>
          <p:nvPr>
            <p:ph idx="2" type="pic"/>
          </p:nvPr>
        </p:nvSpPr>
        <p:spPr>
          <a:xfrm>
            <a:off x="7482362" y="0"/>
            <a:ext cx="3598146" cy="5071533"/>
          </a:xfrm>
          <a:prstGeom prst="rect">
            <a:avLst/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685801" y="2709052"/>
            <a:ext cx="6345301" cy="2362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86" name="Google Shape;86;p17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7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7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panorámica con leyenda">
  <p:cSld name="Imagen panorámica con leyenda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685800" y="4106333"/>
            <a:ext cx="10394708" cy="5888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mpact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/>
          <p:nvPr>
            <p:ph idx="2" type="pic"/>
          </p:nvPr>
        </p:nvSpPr>
        <p:spPr>
          <a:xfrm>
            <a:off x="685801" y="685799"/>
            <a:ext cx="10392513" cy="3194903"/>
          </a:xfrm>
          <a:prstGeom prst="rect">
            <a:avLst/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685780" y="4702923"/>
            <a:ext cx="10394728" cy="682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56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93" name="Google Shape;93;p18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8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8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leyenda">
  <p:cSld name="Título y leyenda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685801" y="685800"/>
            <a:ext cx="10396902" cy="31949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Impact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685779" y="4106333"/>
            <a:ext cx="10394729" cy="12736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99" name="Google Shape;99;p19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9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9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a con título">
  <p:cSld name="Cita con título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1121732" y="685800"/>
            <a:ext cx="9525020" cy="29167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Impact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1550264" y="3610032"/>
            <a:ext cx="8667956" cy="377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105" name="Google Shape;105;p20"/>
          <p:cNvSpPr txBox="1"/>
          <p:nvPr>
            <p:ph idx="2" type="body"/>
          </p:nvPr>
        </p:nvSpPr>
        <p:spPr>
          <a:xfrm>
            <a:off x="685801" y="4106334"/>
            <a:ext cx="10396882" cy="12682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106" name="Google Shape;106;p20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0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0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  <p:sp>
        <p:nvSpPr>
          <p:cNvPr id="109" name="Google Shape;109;p20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Impact"/>
              <a:buNone/>
            </a:pPr>
            <a:r>
              <a:rPr b="0" i="0" lang="es-CL" sz="80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0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Impact"/>
              <a:buNone/>
            </a:pPr>
            <a:r>
              <a:rPr b="0" i="0" lang="es-CL" sz="80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lumna 3">
  <p:cSld name="Columna 3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title"/>
          </p:nvPr>
        </p:nvSpPr>
        <p:spPr>
          <a:xfrm>
            <a:off x="685802" y="685800"/>
            <a:ext cx="10394706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1"/>
          <p:cNvSpPr txBox="1"/>
          <p:nvPr>
            <p:ph idx="1" type="body"/>
          </p:nvPr>
        </p:nvSpPr>
        <p:spPr>
          <a:xfrm>
            <a:off x="685802" y="206339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  <a:defRPr b="0"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14" name="Google Shape;114;p21"/>
          <p:cNvSpPr txBox="1"/>
          <p:nvPr>
            <p:ph idx="2" type="body"/>
          </p:nvPr>
        </p:nvSpPr>
        <p:spPr>
          <a:xfrm>
            <a:off x="685802" y="2639658"/>
            <a:ext cx="3310128" cy="2734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15" name="Google Shape;115;p21"/>
          <p:cNvSpPr txBox="1"/>
          <p:nvPr>
            <p:ph idx="3" type="body"/>
          </p:nvPr>
        </p:nvSpPr>
        <p:spPr>
          <a:xfrm>
            <a:off x="4234622" y="206339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  <a:defRPr b="0"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16" name="Google Shape;116;p21"/>
          <p:cNvSpPr txBox="1"/>
          <p:nvPr>
            <p:ph idx="4" type="body"/>
          </p:nvPr>
        </p:nvSpPr>
        <p:spPr>
          <a:xfrm>
            <a:off x="4234621" y="2639658"/>
            <a:ext cx="3310128" cy="2734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17" name="Google Shape;117;p21"/>
          <p:cNvSpPr txBox="1"/>
          <p:nvPr>
            <p:ph idx="5" type="body"/>
          </p:nvPr>
        </p:nvSpPr>
        <p:spPr>
          <a:xfrm>
            <a:off x="7770380" y="206339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  <a:defRPr b="0"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18" name="Google Shape;118;p21"/>
          <p:cNvSpPr txBox="1"/>
          <p:nvPr>
            <p:ph idx="6" type="body"/>
          </p:nvPr>
        </p:nvSpPr>
        <p:spPr>
          <a:xfrm>
            <a:off x="7770380" y="2639658"/>
            <a:ext cx="3310128" cy="2734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19" name="Google Shape;119;p21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1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1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lumna de imagen 3">
  <p:cSld name="Columna de imagen 3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/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2"/>
          <p:cNvSpPr txBox="1"/>
          <p:nvPr>
            <p:ph idx="1" type="body"/>
          </p:nvPr>
        </p:nvSpPr>
        <p:spPr>
          <a:xfrm>
            <a:off x="691840" y="381302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20"/>
              <a:buNone/>
              <a:defRPr b="0" sz="22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25" name="Google Shape;125;p22"/>
          <p:cNvSpPr/>
          <p:nvPr>
            <p:ph idx="2" type="pic"/>
          </p:nvPr>
        </p:nvSpPr>
        <p:spPr>
          <a:xfrm>
            <a:off x="685780" y="2063395"/>
            <a:ext cx="3310128" cy="1536725"/>
          </a:xfrm>
          <a:prstGeom prst="roundRect">
            <a:avLst>
              <a:gd fmla="val 0" name="adj"/>
            </a:avLst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6" name="Google Shape;126;p22"/>
          <p:cNvSpPr txBox="1"/>
          <p:nvPr>
            <p:ph idx="3" type="body"/>
          </p:nvPr>
        </p:nvSpPr>
        <p:spPr>
          <a:xfrm>
            <a:off x="691840" y="4389287"/>
            <a:ext cx="3310128" cy="985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27" name="Google Shape;127;p22"/>
          <p:cNvSpPr txBox="1"/>
          <p:nvPr>
            <p:ph idx="4" type="body"/>
          </p:nvPr>
        </p:nvSpPr>
        <p:spPr>
          <a:xfrm>
            <a:off x="4237410" y="381302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20"/>
              <a:buNone/>
              <a:defRPr b="0" sz="22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28" name="Google Shape;128;p22"/>
          <p:cNvSpPr/>
          <p:nvPr>
            <p:ph idx="5" type="pic"/>
          </p:nvPr>
        </p:nvSpPr>
        <p:spPr>
          <a:xfrm>
            <a:off x="4235999" y="2063395"/>
            <a:ext cx="3310128" cy="1535237"/>
          </a:xfrm>
          <a:prstGeom prst="roundRect">
            <a:avLst>
              <a:gd fmla="val 0" name="adj"/>
            </a:avLst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9" name="Google Shape;129;p22"/>
          <p:cNvSpPr txBox="1"/>
          <p:nvPr>
            <p:ph idx="6" type="body"/>
          </p:nvPr>
        </p:nvSpPr>
        <p:spPr>
          <a:xfrm>
            <a:off x="4235999" y="4389286"/>
            <a:ext cx="3310128" cy="9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30" name="Google Shape;130;p22"/>
          <p:cNvSpPr txBox="1"/>
          <p:nvPr>
            <p:ph idx="7" type="body"/>
          </p:nvPr>
        </p:nvSpPr>
        <p:spPr>
          <a:xfrm>
            <a:off x="7768944" y="381302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20"/>
              <a:buNone/>
              <a:defRPr b="0" sz="22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31" name="Google Shape;131;p22"/>
          <p:cNvSpPr/>
          <p:nvPr>
            <p:ph idx="8" type="pic"/>
          </p:nvPr>
        </p:nvSpPr>
        <p:spPr>
          <a:xfrm>
            <a:off x="7768819" y="2063394"/>
            <a:ext cx="3310128" cy="1537196"/>
          </a:xfrm>
          <a:prstGeom prst="roundRect">
            <a:avLst>
              <a:gd fmla="val 0" name="adj"/>
            </a:avLst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2" name="Google Shape;132;p22"/>
          <p:cNvSpPr txBox="1"/>
          <p:nvPr>
            <p:ph idx="9" type="body"/>
          </p:nvPr>
        </p:nvSpPr>
        <p:spPr>
          <a:xfrm>
            <a:off x="7768819" y="4389284"/>
            <a:ext cx="3310128" cy="985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33" name="Google Shape;133;p22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2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2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/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3"/>
          <p:cNvSpPr txBox="1"/>
          <p:nvPr>
            <p:ph idx="1" type="body"/>
          </p:nvPr>
        </p:nvSpPr>
        <p:spPr>
          <a:xfrm rot="5400000">
            <a:off x="4227559" y="-1478362"/>
            <a:ext cx="3311190" cy="10394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8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8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8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8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8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139" name="Google Shape;139;p23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3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3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/>
          <p:nvPr>
            <p:ph type="title"/>
          </p:nvPr>
        </p:nvSpPr>
        <p:spPr>
          <a:xfrm rot="5400000">
            <a:off x="7603792" y="1897870"/>
            <a:ext cx="4688785" cy="22646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4"/>
          <p:cNvSpPr txBox="1"/>
          <p:nvPr>
            <p:ph idx="1" type="body"/>
          </p:nvPr>
        </p:nvSpPr>
        <p:spPr>
          <a:xfrm rot="5400000">
            <a:off x="2293623" y="-922023"/>
            <a:ext cx="4688785" cy="79044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8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8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8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8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8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145" name="Google Shape;145;p24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4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4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2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F7E4B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rickwork-HD-R1a.jpg" id="10" name="Google Shape;10;p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oogle Shape;11;p7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>
          <p:nvSpPr>
            <p:cNvPr id="12" name="Google Shape;12;p7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solidFill>
              <a:srgbClr val="6F7E4B"/>
            </a:solidFill>
            <a:ln>
              <a:noFill/>
            </a:ln>
            <a:effectLst>
              <a:outerShdw blurRad="98425" rotWithShape="0" algn="tl" dir="4380000" dist="76200">
                <a:srgbClr val="000000">
                  <a:alpha val="6745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7"/>
            <p:cNvSpPr/>
            <p:nvPr/>
          </p:nvSpPr>
          <p:spPr>
            <a:xfrm>
              <a:off x="-25397" y="0"/>
              <a:ext cx="11773291" cy="6419514"/>
            </a:xfrm>
            <a:custGeom>
              <a:rect b="b" l="l" r="r" t="t"/>
              <a:pathLst>
                <a:path extrusionOk="0" h="6419514" w="11773291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noFill/>
            <a:ln cap="flat" cmpd="sng" w="8255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4" name="Google Shape;14;p7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34000">
                  <a:schemeClr val="accent1"/>
                </a:gs>
                <a:gs pos="100000">
                  <a:srgbClr val="B2600C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" name="Google Shape;15;p7"/>
          <p:cNvSpPr txBox="1"/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 b="0" i="0" sz="5400" u="none" cap="none" strike="noStrike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7"/>
          <p:cNvSpPr txBox="1"/>
          <p:nvPr>
            <p:ph idx="1" type="body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-41148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-39116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-37084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-37084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-370840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-370840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-370840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-370840" lvl="8" marL="4114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7" name="Google Shape;17;p7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8" name="Google Shape;18;p7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9" name="Google Shape;19;p7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8CC9E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3.jpg"/><Relationship Id="rId5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"/>
          <p:cNvSpPr/>
          <p:nvPr/>
        </p:nvSpPr>
        <p:spPr>
          <a:xfrm>
            <a:off x="0" y="4256974"/>
            <a:ext cx="12188952" cy="2601025"/>
          </a:xfrm>
          <a:prstGeom prst="rect">
            <a:avLst/>
          </a:prstGeom>
          <a:solidFill>
            <a:srgbClr val="6F7E4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55" name="Google Shape;155;p1"/>
          <p:cNvSpPr txBox="1"/>
          <p:nvPr>
            <p:ph type="ctrTitle"/>
          </p:nvPr>
        </p:nvSpPr>
        <p:spPr>
          <a:xfrm>
            <a:off x="691547" y="4716401"/>
            <a:ext cx="10805790" cy="107362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Limelight"/>
              <a:buNone/>
            </a:pPr>
            <a:r>
              <a:rPr lang="es-CL" sz="6000">
                <a:latin typeface="Limelight"/>
                <a:ea typeface="Limelight"/>
                <a:cs typeface="Limelight"/>
                <a:sym typeface="Limelight"/>
              </a:rPr>
              <a:t>CREACIÓN Y COMPOSICIÓN MUSICAL</a:t>
            </a:r>
            <a:endParaRPr sz="6000">
              <a:latin typeface="Limelight"/>
              <a:ea typeface="Limelight"/>
              <a:cs typeface="Limelight"/>
              <a:sym typeface="Limelight"/>
            </a:endParaRPr>
          </a:p>
        </p:txBody>
      </p:sp>
      <p:sp>
        <p:nvSpPr>
          <p:cNvPr id="156" name="Google Shape;156;p1"/>
          <p:cNvSpPr/>
          <p:nvPr/>
        </p:nvSpPr>
        <p:spPr>
          <a:xfrm>
            <a:off x="5903408" y="6388943"/>
            <a:ext cx="373049" cy="373049"/>
          </a:xfrm>
          <a:prstGeom prst="star5">
            <a:avLst>
              <a:gd fmla="val 26693" name="adj"/>
              <a:gd fmla="val 105146" name="hf"/>
              <a:gd fmla="val 110557" name="vf"/>
            </a:avLst>
          </a:prstGeom>
          <a:solidFill>
            <a:srgbClr val="595959">
              <a:alpha val="4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"/>
          <p:cNvSpPr txBox="1"/>
          <p:nvPr>
            <p:ph idx="1" type="subTitle"/>
          </p:nvPr>
        </p:nvSpPr>
        <p:spPr>
          <a:xfrm>
            <a:off x="704957" y="5790868"/>
            <a:ext cx="10792448" cy="5625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480"/>
              <a:buNone/>
            </a:pPr>
            <a:r>
              <a:rPr lang="es-CL">
                <a:solidFill>
                  <a:srgbClr val="E9E9E9"/>
                </a:solidFill>
                <a:latin typeface="Algerian"/>
                <a:ea typeface="Algerian"/>
                <a:cs typeface="Algerian"/>
                <a:sym typeface="Algerian"/>
              </a:rPr>
              <a:t>ELECTIVO DE FORMACIÓN DIFERENCIADA ÁREA C 2026</a:t>
            </a:r>
            <a:endParaRPr>
              <a:solidFill>
                <a:srgbClr val="E9E9E9"/>
              </a:solidFill>
              <a:latin typeface="Algerian"/>
              <a:ea typeface="Algerian"/>
              <a:cs typeface="Algerian"/>
              <a:sym typeface="Algerian"/>
            </a:endParaRPr>
          </a:p>
        </p:txBody>
      </p:sp>
      <p:sp>
        <p:nvSpPr>
          <p:cNvPr id="158" name="Google Shape;158;p1"/>
          <p:cNvSpPr/>
          <p:nvPr/>
        </p:nvSpPr>
        <p:spPr>
          <a:xfrm>
            <a:off x="466954" y="457201"/>
            <a:ext cx="11261749" cy="334389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descr="Piano" id="159" name="Google Shape;159;p1"/>
          <p:cNvPicPr preferRelativeResize="0"/>
          <p:nvPr/>
        </p:nvPicPr>
        <p:blipFill rotWithShape="1">
          <a:blip r:embed="rId4">
            <a:alphaModFix/>
          </a:blip>
          <a:srcRect b="0" l="0" r="-2" t="0"/>
          <a:stretch/>
        </p:blipFill>
        <p:spPr>
          <a:xfrm>
            <a:off x="691547" y="691546"/>
            <a:ext cx="10805789" cy="2874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61881" y="2276495"/>
            <a:ext cx="1068237" cy="1308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artitura" id="166" name="Google Shape;16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"/>
          <p:cNvSpPr/>
          <p:nvPr/>
        </p:nvSpPr>
        <p:spPr>
          <a:xfrm rot="-180000">
            <a:off x="4300962" y="605592"/>
            <a:ext cx="8044106" cy="5638800"/>
          </a:xfrm>
          <a:custGeom>
            <a:rect b="b" l="l" r="r" t="t"/>
            <a:pathLst>
              <a:path extrusionOk="0" h="5638800" w="8044106">
                <a:moveTo>
                  <a:pt x="8044106" y="0"/>
                </a:moveTo>
                <a:lnTo>
                  <a:pt x="7748589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1569"/>
            </a:schemeClr>
          </a:solidFill>
          <a:ln>
            <a:noFill/>
          </a:ln>
        </p:spPr>
      </p:sp>
      <p:sp>
        <p:nvSpPr>
          <p:cNvPr id="168" name="Google Shape;168;p2"/>
          <p:cNvSpPr txBox="1"/>
          <p:nvPr>
            <p:ph type="title"/>
          </p:nvPr>
        </p:nvSpPr>
        <p:spPr>
          <a:xfrm>
            <a:off x="1352123" y="59200"/>
            <a:ext cx="8905500" cy="11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melight"/>
              <a:buNone/>
            </a:pPr>
            <a:r>
              <a:rPr lang="es-CL" sz="3600">
                <a:solidFill>
                  <a:schemeClr val="lt1"/>
                </a:solidFill>
                <a:latin typeface="Limelight"/>
                <a:ea typeface="Limelight"/>
                <a:cs typeface="Limelight"/>
                <a:sym typeface="Limelight"/>
              </a:rPr>
              <a:t>CREACIÓN Y COMPOSICIÓN MUSICAL: ¿DE QUÉ SE TRATA?</a:t>
            </a:r>
            <a:endParaRPr sz="3600">
              <a:solidFill>
                <a:schemeClr val="lt1"/>
              </a:solidFill>
            </a:endParaRPr>
          </a:p>
        </p:txBody>
      </p:sp>
      <p:sp>
        <p:nvSpPr>
          <p:cNvPr id="169" name="Google Shape;169;p2"/>
          <p:cNvSpPr txBox="1"/>
          <p:nvPr/>
        </p:nvSpPr>
        <p:spPr>
          <a:xfrm flipH="1">
            <a:off x="6855533" y="1211200"/>
            <a:ext cx="2619882" cy="4001095"/>
          </a:xfrm>
          <a:prstGeom prst="rect">
            <a:avLst/>
          </a:prstGeom>
          <a:solidFill>
            <a:srgbClr val="B3A04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C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Qué se amplia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b="0" i="0" lang="es-C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rango de recursos y técnicas teóricas (Escalas, armonía, intercambio modal, función transitoria, escalas modales).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b="0" i="0" lang="es-C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Análisis armónico de estilos y géneros diversos.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b="0" i="0" lang="es-C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se limita la notación, se amplían las formas de escribir, registrar y compartir música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"/>
          <p:cNvSpPr txBox="1"/>
          <p:nvPr/>
        </p:nvSpPr>
        <p:spPr>
          <a:xfrm flipH="1">
            <a:off x="4007607" y="1626698"/>
            <a:ext cx="2751224" cy="2893100"/>
          </a:xfrm>
          <a:prstGeom prst="rect">
            <a:avLst/>
          </a:prstGeom>
          <a:solidFill>
            <a:srgbClr val="B3A04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C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qué se profundiza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b="0" i="0" lang="es-C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comprensión de técnicas diversas para el proceso creativo.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b="0" i="0" lang="es-C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Creatividad y estilo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b="0" i="0" lang="es-C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Uso de tecnología musical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b="0" i="0" lang="es-C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Pensamiento crítico y autocrítica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b="0" i="0" lang="es-C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Gestión musical asociada al trabajo colaborativo.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148900" y="1211200"/>
            <a:ext cx="3762000" cy="5402700"/>
          </a:xfrm>
          <a:prstGeom prst="rect">
            <a:avLst/>
          </a:prstGeom>
          <a:solidFill>
            <a:srgbClr val="BEC8A4"/>
          </a:solidFill>
          <a:ln cap="flat" cmpd="sng" w="9525">
            <a:solidFill>
              <a:srgbClr val="2E5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s-CL" sz="2300" u="none" cap="none" strike="noStrike">
                <a:solidFill>
                  <a:srgbClr val="325445"/>
                </a:solidFill>
                <a:latin typeface="Limelight"/>
                <a:ea typeface="Limelight"/>
                <a:cs typeface="Limelight"/>
                <a:sym typeface="Limelight"/>
              </a:rPr>
              <a:t>Esta asignatura implica entregar a los Estudiantes conocimientos y técnicas musicales, a la vez que desarrollan habilidades de composición de nivel intermedio que les permitan crear sus propias obras en diversos formatos y estilos, y servir de base para continuar estudios superiores.</a:t>
            </a:r>
            <a:endParaRPr b="0" i="0" sz="2300" u="none" cap="none" strike="noStrike">
              <a:solidFill>
                <a:srgbClr val="325445"/>
              </a:solidFill>
              <a:latin typeface="Limelight"/>
              <a:ea typeface="Limelight"/>
              <a:cs typeface="Limelight"/>
              <a:sym typeface="Limelight"/>
            </a:endParaRPr>
          </a:p>
        </p:txBody>
      </p:sp>
      <p:sp>
        <p:nvSpPr>
          <p:cNvPr id="172" name="Google Shape;172;p2"/>
          <p:cNvSpPr txBox="1"/>
          <p:nvPr/>
        </p:nvSpPr>
        <p:spPr>
          <a:xfrm flipH="1">
            <a:off x="9638839" y="790258"/>
            <a:ext cx="2389737" cy="4524315"/>
          </a:xfrm>
          <a:prstGeom prst="rect">
            <a:avLst/>
          </a:prstGeom>
          <a:solidFill>
            <a:srgbClr val="B3A04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C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Qué se complejiza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b="0" i="0" lang="es-C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Uso consiente de procedimientos compositivos y toma de decisiones coherentes.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b="0" i="0" lang="es-C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Análisis fundamentado  usando conceptos técnicos del lenguaje musical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b="0" i="0" lang="es-C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Organización, toma de roles, gestionar tiempos para presentaciones públicas</a:t>
            </a:r>
            <a:r>
              <a:rPr b="0" i="0" lang="es-CL" sz="1800" u="none" cap="none" strike="noStrike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.</a:t>
            </a:r>
            <a:endParaRPr b="0" i="0" sz="18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3"/>
          <p:cNvSpPr/>
          <p:nvPr/>
        </p:nvSpPr>
        <p:spPr>
          <a:xfrm>
            <a:off x="1" y="0"/>
            <a:ext cx="11979952" cy="6644081"/>
          </a:xfrm>
          <a:prstGeom prst="rect">
            <a:avLst/>
          </a:prstGeom>
          <a:solidFill>
            <a:srgbClr val="6F7E4B"/>
          </a:solidFill>
          <a:ln>
            <a:noFill/>
          </a:ln>
          <a:effectLst>
            <a:outerShdw blurRad="98425" rotWithShape="0" algn="tl" dir="4380000" dist="76200">
              <a:srgbClr val="000000">
                <a:alpha val="6745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uitarra" id="180" name="Google Shape;18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10607" y="238690"/>
            <a:ext cx="3680817" cy="590341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"/>
          <p:cNvSpPr/>
          <p:nvPr/>
        </p:nvSpPr>
        <p:spPr>
          <a:xfrm>
            <a:off x="-25397" y="0"/>
            <a:ext cx="11773291" cy="6419514"/>
          </a:xfrm>
          <a:custGeom>
            <a:rect b="b" l="l" r="r" t="t"/>
            <a:pathLst>
              <a:path extrusionOk="0" h="6419514" w="11773291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noFill/>
          <a:ln cap="flat" cmpd="sng" w="825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82" name="Google Shape;182;p3"/>
          <p:cNvSpPr/>
          <p:nvPr/>
        </p:nvSpPr>
        <p:spPr>
          <a:xfrm>
            <a:off x="-1" y="0"/>
            <a:ext cx="7554139" cy="6380796"/>
          </a:xfrm>
          <a:prstGeom prst="rect">
            <a:avLst/>
          </a:pr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8E4C0A"/>
              </a:gs>
            </a:gsLst>
            <a:lin ang="81000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3"/>
          <p:cNvSpPr txBox="1"/>
          <p:nvPr>
            <p:ph type="title"/>
          </p:nvPr>
        </p:nvSpPr>
        <p:spPr>
          <a:xfrm>
            <a:off x="585900" y="133375"/>
            <a:ext cx="10126500" cy="92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imelight"/>
              <a:buNone/>
            </a:pPr>
            <a:r>
              <a:rPr lang="es-CL" sz="2800">
                <a:solidFill>
                  <a:schemeClr val="lt1"/>
                </a:solidFill>
                <a:latin typeface="Limelight"/>
                <a:ea typeface="Limelight"/>
                <a:cs typeface="Limelight"/>
                <a:sym typeface="Limelight"/>
              </a:rPr>
              <a:t>QUÉ HABILIDADES DESARROLLARÁS EN ESTA ASIGNATURA</a:t>
            </a:r>
            <a:endParaRPr sz="2800">
              <a:solidFill>
                <a:schemeClr val="lt1"/>
              </a:solidFill>
              <a:latin typeface="Limelight"/>
              <a:ea typeface="Limelight"/>
              <a:cs typeface="Limelight"/>
              <a:sym typeface="Limelight"/>
            </a:endParaRPr>
          </a:p>
        </p:txBody>
      </p:sp>
      <p:sp>
        <p:nvSpPr>
          <p:cNvPr id="184" name="Google Shape;184;p3"/>
          <p:cNvSpPr txBox="1"/>
          <p:nvPr>
            <p:ph idx="1" type="body"/>
          </p:nvPr>
        </p:nvSpPr>
        <p:spPr>
          <a:xfrm>
            <a:off x="282475" y="1325875"/>
            <a:ext cx="7271700" cy="4977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47500" lnSpcReduction="10000"/>
          </a:bodyPr>
          <a:lstStyle/>
          <a:p>
            <a:pPr indent="-59436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9999"/>
              <a:buNone/>
            </a:pPr>
            <a:r>
              <a:t/>
            </a:r>
            <a:endParaRPr sz="1800">
              <a:solidFill>
                <a:srgbClr val="4A5432"/>
              </a:solidFill>
              <a:latin typeface="Limelight"/>
              <a:ea typeface="Limelight"/>
              <a:cs typeface="Limelight"/>
              <a:sym typeface="Limelight"/>
            </a:endParaRPr>
          </a:p>
          <a:p>
            <a:pPr indent="-178221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37789"/>
              <a:buChar char="•"/>
            </a:pPr>
            <a:r>
              <a:rPr b="1" lang="es-CL" sz="2857">
                <a:solidFill>
                  <a:srgbClr val="4A5432"/>
                </a:solidFill>
                <a:latin typeface="Arial"/>
                <a:ea typeface="Arial"/>
                <a:cs typeface="Arial"/>
                <a:sym typeface="Arial"/>
              </a:rPr>
              <a:t>PROFUNDIZAR EN EL CONOCIMIENTO Y EL ANÁLISIS DE OBRAS DE DIFERENTES COMPOSITORES, TANTO NACIONALES COMO EXTRANJEROS.</a:t>
            </a:r>
            <a:endParaRPr b="1" sz="2857">
              <a:solidFill>
                <a:srgbClr val="4A543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8221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37789"/>
              <a:buChar char="•"/>
            </a:pPr>
            <a:r>
              <a:rPr b="1" lang="es-CL" sz="2857">
                <a:solidFill>
                  <a:srgbClr val="4A5432"/>
                </a:solidFill>
                <a:latin typeface="Arial"/>
                <a:ea typeface="Arial"/>
                <a:cs typeface="Arial"/>
                <a:sym typeface="Arial"/>
              </a:rPr>
              <a:t>GENERAR IDEAS MUSICALES PERSONALES E INNOVADORAS , TANTO A NIVEL TÉCNICO COMO EXPRESIVO. </a:t>
            </a:r>
            <a:endParaRPr b="1" sz="2857">
              <a:solidFill>
                <a:srgbClr val="4A543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8221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37789"/>
              <a:buChar char="•"/>
            </a:pPr>
            <a:r>
              <a:rPr b="1" lang="es-CL" sz="2857">
                <a:solidFill>
                  <a:srgbClr val="4A5432"/>
                </a:solidFill>
                <a:latin typeface="Arial"/>
                <a:ea typeface="Arial"/>
                <a:cs typeface="Arial"/>
                <a:sym typeface="Arial"/>
              </a:rPr>
              <a:t> MANEJAR PROCEDIMIENTOS COMPOSITIVOS (USO DE ESCALAS MAYORES, MENORES Y SUS DERIVADAS, ESCALAS MODALES, INTERCAMBIO DE MODOS, FUNCIONES ARMÓNICAS Y TRANSITORIAS, MODOS, ENTRE OTROS)</a:t>
            </a:r>
            <a:endParaRPr b="1" sz="3057">
              <a:latin typeface="Arial"/>
              <a:ea typeface="Arial"/>
              <a:cs typeface="Arial"/>
              <a:sym typeface="Arial"/>
            </a:endParaRPr>
          </a:p>
          <a:p>
            <a:pPr indent="-178221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37789"/>
              <a:buChar char="•"/>
            </a:pPr>
            <a:r>
              <a:rPr b="1" lang="es-CL" sz="2857">
                <a:solidFill>
                  <a:srgbClr val="4A5432"/>
                </a:solidFill>
                <a:latin typeface="Arial"/>
                <a:ea typeface="Arial"/>
                <a:cs typeface="Arial"/>
                <a:sym typeface="Arial"/>
              </a:rPr>
              <a:t>COMPRENDER DISTINTAS FORMAS DE NOTACIÓN MUSICAL EN EL TRABAJO DE SOFTWARE DE MÚSICA.</a:t>
            </a:r>
            <a:endParaRPr b="1" sz="3057">
              <a:latin typeface="Arial"/>
              <a:ea typeface="Arial"/>
              <a:cs typeface="Arial"/>
              <a:sym typeface="Arial"/>
            </a:endParaRPr>
          </a:p>
          <a:p>
            <a:pPr indent="-178221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37789"/>
              <a:buChar char="•"/>
            </a:pPr>
            <a:r>
              <a:rPr b="1" lang="es-CL" sz="2857">
                <a:solidFill>
                  <a:srgbClr val="4A5432"/>
                </a:solidFill>
                <a:latin typeface="Arial"/>
                <a:ea typeface="Arial"/>
                <a:cs typeface="Arial"/>
                <a:sym typeface="Arial"/>
              </a:rPr>
              <a:t>ANALIZAR OBRAS DE DIFERENTES ESTILOS Y OBRAS PROPIAS FORMULANDO JUICIOS ESTÉTICOS FUNDAMENTADOS. </a:t>
            </a:r>
            <a:endParaRPr b="1" sz="3057">
              <a:latin typeface="Arial"/>
              <a:ea typeface="Arial"/>
              <a:cs typeface="Arial"/>
              <a:sym typeface="Arial"/>
            </a:endParaRPr>
          </a:p>
          <a:p>
            <a:pPr indent="-178221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37789"/>
              <a:buChar char="•"/>
            </a:pPr>
            <a:r>
              <a:rPr b="1" lang="es-CL" sz="2857">
                <a:solidFill>
                  <a:srgbClr val="4A5432"/>
                </a:solidFill>
                <a:latin typeface="Arial"/>
                <a:ea typeface="Arial"/>
                <a:cs typeface="Arial"/>
                <a:sym typeface="Arial"/>
              </a:rPr>
              <a:t>COLABORAR CON OTROS ASUMIENDO ROLES Y RESPONSABILIDADES (PLANIFICAR Y ORGANIZAR)</a:t>
            </a:r>
            <a:endParaRPr b="1" sz="2857">
              <a:solidFill>
                <a:srgbClr val="4A543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639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20048"/>
              <a:buNone/>
            </a:pPr>
            <a:r>
              <a:t/>
            </a:r>
            <a:endParaRPr sz="2665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4"/>
          <p:cNvSpPr/>
          <p:nvPr/>
        </p:nvSpPr>
        <p:spPr>
          <a:xfrm>
            <a:off x="1" y="0"/>
            <a:ext cx="11979952" cy="6644081"/>
          </a:xfrm>
          <a:prstGeom prst="rect">
            <a:avLst/>
          </a:prstGeom>
          <a:solidFill>
            <a:srgbClr val="6F7E4B"/>
          </a:solidFill>
          <a:ln>
            <a:noFill/>
          </a:ln>
          <a:effectLst>
            <a:outerShdw blurRad="98425" rotWithShape="0" algn="tl" dir="4380000" dist="76200">
              <a:srgbClr val="000000">
                <a:alpha val="6745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4"/>
          <p:cNvSpPr/>
          <p:nvPr/>
        </p:nvSpPr>
        <p:spPr>
          <a:xfrm>
            <a:off x="-25397" y="0"/>
            <a:ext cx="11773291" cy="6419514"/>
          </a:xfrm>
          <a:custGeom>
            <a:rect b="b" l="l" r="r" t="t"/>
            <a:pathLst>
              <a:path extrusionOk="0" h="6419514" w="11773291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noFill/>
          <a:ln cap="flat" cmpd="sng" w="825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3" name="Google Shape;193;p4"/>
          <p:cNvSpPr/>
          <p:nvPr/>
        </p:nvSpPr>
        <p:spPr>
          <a:xfrm>
            <a:off x="0" y="0"/>
            <a:ext cx="4654296" cy="6380796"/>
          </a:xfrm>
          <a:prstGeom prst="rect">
            <a:avLst/>
          </a:pr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B2600C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4"/>
          <p:cNvSpPr txBox="1"/>
          <p:nvPr>
            <p:ph type="title"/>
          </p:nvPr>
        </p:nvSpPr>
        <p:spPr>
          <a:xfrm>
            <a:off x="5285300" y="259150"/>
            <a:ext cx="6694800" cy="11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60"/>
              <a:buFont typeface="Limelight"/>
              <a:buNone/>
            </a:pPr>
            <a:r>
              <a:rPr lang="es-CL" sz="3359">
                <a:solidFill>
                  <a:schemeClr val="lt1"/>
                </a:solidFill>
                <a:latin typeface="Limelight"/>
                <a:ea typeface="Limelight"/>
                <a:cs typeface="Limelight"/>
                <a:sym typeface="Limelight"/>
              </a:rPr>
              <a:t>¿CUÁL ES EL DESAFÍO DE APRENDIZAJE DEL ELECTIVO ?</a:t>
            </a:r>
            <a:endParaRPr sz="3359">
              <a:solidFill>
                <a:schemeClr val="lt1"/>
              </a:solidFill>
            </a:endParaRPr>
          </a:p>
        </p:txBody>
      </p:sp>
      <p:sp>
        <p:nvSpPr>
          <p:cNvPr id="195" name="Google Shape;195;p4"/>
          <p:cNvSpPr/>
          <p:nvPr/>
        </p:nvSpPr>
        <p:spPr>
          <a:xfrm>
            <a:off x="5212075" y="1622000"/>
            <a:ext cx="6866700" cy="4758300"/>
          </a:xfrm>
          <a:prstGeom prst="rect">
            <a:avLst/>
          </a:prstGeom>
          <a:solidFill>
            <a:srgbClr val="C4DCE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s-CL" sz="2000" u="none" cap="none" strike="noStrike">
                <a:solidFill>
                  <a:srgbClr val="6F7E4B"/>
                </a:solidFill>
                <a:latin typeface="Limelight"/>
                <a:ea typeface="Limelight"/>
                <a:cs typeface="Limelight"/>
                <a:sym typeface="Limelight"/>
              </a:rPr>
              <a:t>El mayor desafío es que los estudiantes logren analizar, idear, producir y difundir obras musicales con sentido personal llevando la música a espacios sociales y educativos, dando énfasis a dos cosas: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33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1.- </a:t>
            </a:r>
            <a:r>
              <a:rPr b="0" i="0" lang="es-CL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b="0" i="0" lang="es-CL" sz="18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A la continuidad del trabajo musical instrumental y vocal que les permitirá interpretar sus propias creaciones, incorporando los conocimientos musicales adquiridos.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2.- análisis crítico respecto de sus propios trabajos y el de otros, lo que les permitirá enriquecer su mirada y opinión de diversas obras y expresiones musicales, a la vez que reconocen el aporte de la actividad musical a la sociedad y su valor en el trabajo colaborativo. </a:t>
            </a:r>
            <a:endParaRPr b="0" i="0" sz="18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</p:txBody>
      </p:sp>
      <p:pic>
        <p:nvPicPr>
          <p:cNvPr descr="Teclas de piano" id="196" name="Google Shape;196;p4"/>
          <p:cNvPicPr preferRelativeResize="0"/>
          <p:nvPr/>
        </p:nvPicPr>
        <p:blipFill rotWithShape="1">
          <a:blip r:embed="rId4">
            <a:alphaModFix/>
          </a:blip>
          <a:srcRect b="2" l="0" r="0" t="3"/>
          <a:stretch/>
        </p:blipFill>
        <p:spPr>
          <a:xfrm rot="5400000">
            <a:off x="-2132073" y="2092884"/>
            <a:ext cx="6419517" cy="2155371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4"/>
          <p:cNvSpPr/>
          <p:nvPr/>
        </p:nvSpPr>
        <p:spPr>
          <a:xfrm>
            <a:off x="2406891" y="440774"/>
            <a:ext cx="2706391" cy="4893647"/>
          </a:xfrm>
          <a:prstGeom prst="rect">
            <a:avLst/>
          </a:prstGeom>
          <a:solidFill>
            <a:srgbClr val="4B7E6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s-CL" sz="2400" u="none" cap="none" strike="noStrike">
                <a:solidFill>
                  <a:schemeClr val="lt2"/>
                </a:solidFill>
                <a:latin typeface="Limelight"/>
                <a:ea typeface="Limelight"/>
                <a:cs typeface="Limelight"/>
                <a:sym typeface="Limelight"/>
              </a:rPr>
              <a:t>Conductas de entrada: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s-CL" sz="19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1.- Conocimientos previos básicos de música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s-CL" sz="19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2.- Habilidades musicales mínimas.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s-CL" sz="19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3.- Apertura a la diversidad musical y a la colaboración y respeto por el trabajo del otro.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s-CL" sz="19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4.- Interés real por la música como forma de expresión y comunicación. </a:t>
            </a:r>
            <a:endParaRPr b="0" i="0" sz="15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5"/>
          <p:cNvSpPr/>
          <p:nvPr/>
        </p:nvSpPr>
        <p:spPr>
          <a:xfrm>
            <a:off x="-15875" y="0"/>
            <a:ext cx="11683810" cy="6588125"/>
          </a:xfrm>
          <a:custGeom>
            <a:rect b="b" l="l" r="r" t="t"/>
            <a:pathLst>
              <a:path extrusionOk="0" h="6588125" w="11683810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solidFill>
            <a:srgbClr val="6F7E4B"/>
          </a:solidFill>
          <a:ln>
            <a:noFill/>
          </a:ln>
          <a:effectLst>
            <a:outerShdw blurRad="101600" rotWithShape="0" algn="tl" dir="4380000" dist="152400">
              <a:srgbClr val="000000">
                <a:alpha val="4235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5"/>
          <p:cNvSpPr/>
          <p:nvPr/>
        </p:nvSpPr>
        <p:spPr>
          <a:xfrm>
            <a:off x="0" y="4282257"/>
            <a:ext cx="11329257" cy="2028845"/>
          </a:xfrm>
          <a:custGeom>
            <a:rect b="b" l="l" r="r" t="t"/>
            <a:pathLst>
              <a:path extrusionOk="0" h="2028845" w="11329257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B2600C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206" name="Google Shape;206;p5"/>
          <p:cNvSpPr/>
          <p:nvPr/>
        </p:nvSpPr>
        <p:spPr>
          <a:xfrm>
            <a:off x="0" y="0"/>
            <a:ext cx="8719579" cy="456877"/>
          </a:xfrm>
          <a:custGeom>
            <a:rect b="b" l="l" r="r" t="t"/>
            <a:pathLst>
              <a:path extrusionOk="0" h="456877" w="8719579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B2600C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207" name="Google Shape;207;p5"/>
          <p:cNvSpPr/>
          <p:nvPr/>
        </p:nvSpPr>
        <p:spPr>
          <a:xfrm rot="-180000">
            <a:off x="-161800" y="293317"/>
            <a:ext cx="11367116" cy="5751804"/>
          </a:xfrm>
          <a:custGeom>
            <a:rect b="b" l="l" r="r" t="t"/>
            <a:pathLst>
              <a:path extrusionOk="0" h="5751804" w="11367116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noFill/>
          <a:ln cap="flat" cmpd="sng" w="825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5"/>
          <p:cNvSpPr/>
          <p:nvPr/>
        </p:nvSpPr>
        <p:spPr>
          <a:xfrm rot="-180000">
            <a:off x="4221385" y="5111356"/>
            <a:ext cx="515386" cy="515386"/>
          </a:xfrm>
          <a:prstGeom prst="star5">
            <a:avLst>
              <a:gd fmla="val 26693" name="adj"/>
              <a:gd fmla="val 105146" name="hf"/>
              <a:gd fmla="val 110557" name="vf"/>
            </a:avLst>
          </a:prstGeom>
          <a:solidFill>
            <a:srgbClr val="F8CC9E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5"/>
          <p:cNvSpPr/>
          <p:nvPr/>
        </p:nvSpPr>
        <p:spPr>
          <a:xfrm>
            <a:off x="-3176" y="0"/>
            <a:ext cx="4632997" cy="6858000"/>
          </a:xfrm>
          <a:prstGeom prst="rect">
            <a:avLst/>
          </a:prstGeom>
          <a:solidFill>
            <a:srgbClr val="6F7E4B"/>
          </a:solidFill>
          <a:ln>
            <a:noFill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11" name="Google Shape;211;p5"/>
          <p:cNvSpPr/>
          <p:nvPr/>
        </p:nvSpPr>
        <p:spPr>
          <a:xfrm>
            <a:off x="-10856" y="0"/>
            <a:ext cx="4293205" cy="6576643"/>
          </a:xfrm>
          <a:custGeom>
            <a:rect b="b" l="l" r="r" t="t"/>
            <a:pathLst>
              <a:path extrusionOk="0" h="5751804" w="11367116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noFill/>
          <a:ln cap="flat" cmpd="sng" w="825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5"/>
          <p:cNvSpPr txBox="1"/>
          <p:nvPr>
            <p:ph type="title"/>
          </p:nvPr>
        </p:nvSpPr>
        <p:spPr>
          <a:xfrm>
            <a:off x="310451" y="226225"/>
            <a:ext cx="40911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800"/>
              <a:buFont typeface="Limelight"/>
              <a:buNone/>
            </a:pPr>
            <a:r>
              <a:rPr b="1" lang="es-CL" sz="2800">
                <a:latin typeface="Limelight"/>
                <a:ea typeface="Limelight"/>
                <a:cs typeface="Limelight"/>
                <a:sym typeface="Limelight"/>
              </a:rPr>
              <a:t>PLAN DE ESTUDIO</a:t>
            </a:r>
            <a:endParaRPr b="1" sz="2800">
              <a:latin typeface="Limelight"/>
              <a:ea typeface="Limelight"/>
              <a:cs typeface="Limelight"/>
              <a:sym typeface="Limelight"/>
            </a:endParaRPr>
          </a:p>
        </p:txBody>
      </p:sp>
      <p:sp>
        <p:nvSpPr>
          <p:cNvPr id="213" name="Google Shape;213;p5"/>
          <p:cNvSpPr/>
          <p:nvPr/>
        </p:nvSpPr>
        <p:spPr>
          <a:xfrm>
            <a:off x="-10856" y="0"/>
            <a:ext cx="4248871" cy="226225"/>
          </a:xfrm>
          <a:prstGeom prst="rect">
            <a:avLst/>
          </a:pr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773F08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5"/>
          <p:cNvSpPr/>
          <p:nvPr/>
        </p:nvSpPr>
        <p:spPr>
          <a:xfrm>
            <a:off x="-10537" y="5762147"/>
            <a:ext cx="4250216" cy="780581"/>
          </a:xfrm>
          <a:prstGeom prst="rect">
            <a:avLst/>
          </a:pr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773F08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5"/>
          <p:cNvSpPr/>
          <p:nvPr/>
        </p:nvSpPr>
        <p:spPr>
          <a:xfrm>
            <a:off x="5091883" y="450792"/>
            <a:ext cx="6636823" cy="5950008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16" name="Google Shape;216;p5"/>
          <p:cNvSpPr txBox="1"/>
          <p:nvPr>
            <p:ph idx="1" type="body"/>
          </p:nvPr>
        </p:nvSpPr>
        <p:spPr>
          <a:xfrm>
            <a:off x="736729" y="1008633"/>
            <a:ext cx="3600600" cy="31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</a:pPr>
            <a:r>
              <a:rPr b="1" lang="es-CL">
                <a:latin typeface="Limelight"/>
                <a:ea typeface="Limelight"/>
                <a:cs typeface="Limelight"/>
                <a:sym typeface="Limelight"/>
              </a:rPr>
              <a:t>Y CONTENIDOS DE LA ASIGNATURA</a:t>
            </a:r>
            <a:endParaRPr b="1">
              <a:latin typeface="Limelight"/>
              <a:ea typeface="Limelight"/>
              <a:cs typeface="Limelight"/>
              <a:sym typeface="Limelight"/>
            </a:endParaRPr>
          </a:p>
        </p:txBody>
      </p:sp>
      <p:sp>
        <p:nvSpPr>
          <p:cNvPr id="217" name="Google Shape;217;p5"/>
          <p:cNvSpPr txBox="1"/>
          <p:nvPr/>
        </p:nvSpPr>
        <p:spPr>
          <a:xfrm>
            <a:off x="193892" y="1829415"/>
            <a:ext cx="2102700" cy="36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CL" sz="1600" u="none" cap="none" strike="noStrike">
                <a:solidFill>
                  <a:schemeClr val="accent1"/>
                </a:solidFill>
                <a:latin typeface="Limelight"/>
                <a:ea typeface="Limelight"/>
                <a:cs typeface="Limelight"/>
                <a:sym typeface="Limelight"/>
              </a:rPr>
              <a:t>Unidad 1: Experimentación Sonora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CL" sz="16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Investigando formas de crear música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CL" sz="16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Buscando sonidos para la creación</a:t>
            </a:r>
            <a:r>
              <a:rPr b="0" i="0" lang="es-CL" sz="24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 </a:t>
            </a:r>
            <a:r>
              <a:rPr b="0" i="0" lang="es-CL" sz="16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musical </a:t>
            </a:r>
            <a:endParaRPr b="0" i="0" sz="16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CL" sz="16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Incorporando tecnologías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5"/>
          <p:cNvSpPr txBox="1"/>
          <p:nvPr/>
        </p:nvSpPr>
        <p:spPr>
          <a:xfrm>
            <a:off x="2313322" y="1851171"/>
            <a:ext cx="2088300" cy="4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CL" sz="1600" u="none" cap="none" strike="noStrike">
                <a:solidFill>
                  <a:schemeClr val="accent1"/>
                </a:solidFill>
                <a:latin typeface="Limelight"/>
                <a:ea typeface="Limelight"/>
                <a:cs typeface="Limelight"/>
                <a:sym typeface="Limelight"/>
              </a:rPr>
              <a:t>Unidad 2: IDEAS PARA LA CREACIÓN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CL" sz="16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Mi entorno sonoro </a:t>
            </a:r>
            <a:endParaRPr b="0" i="0" sz="16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CL" sz="16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Musicalizando sonidos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CL" sz="16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Analizando otras creaciones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s-CL" sz="24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CL" sz="16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En búsqueda de mi identidad creativa</a:t>
            </a:r>
            <a:endParaRPr b="0" i="0" sz="16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</p:txBody>
      </p:sp>
      <p:sp>
        <p:nvSpPr>
          <p:cNvPr id="219" name="Google Shape;219;p5"/>
          <p:cNvSpPr txBox="1"/>
          <p:nvPr/>
        </p:nvSpPr>
        <p:spPr>
          <a:xfrm>
            <a:off x="5251493" y="708137"/>
            <a:ext cx="2808600" cy="3786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CL" sz="1600" u="none" cap="none" strike="noStrike">
                <a:solidFill>
                  <a:schemeClr val="accent1"/>
                </a:solidFill>
                <a:latin typeface="Limelight"/>
                <a:ea typeface="Limelight"/>
                <a:cs typeface="Limelight"/>
                <a:sym typeface="Limelight"/>
              </a:rPr>
              <a:t>Unidad 3: Creación y montaje de obras musicales</a:t>
            </a:r>
            <a:endParaRPr b="0" i="0" sz="1600" u="none" cap="none" strike="noStrike">
              <a:solidFill>
                <a:schemeClr val="accent1"/>
              </a:solidFill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CL" sz="16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Ideas para crear música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CL" sz="16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Puntos de partida para crear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CL" sz="16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Ideas musicales para crear </a:t>
            </a:r>
            <a:endParaRPr b="0" i="0" sz="16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CL" sz="16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Compositores, intérpretes y directores </a:t>
            </a:r>
            <a:endParaRPr b="0" i="0" sz="16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</p:txBody>
      </p:sp>
      <p:sp>
        <p:nvSpPr>
          <p:cNvPr id="220" name="Google Shape;220;p5"/>
          <p:cNvSpPr txBox="1"/>
          <p:nvPr/>
        </p:nvSpPr>
        <p:spPr>
          <a:xfrm>
            <a:off x="8706675" y="689734"/>
            <a:ext cx="2808600" cy="3540300"/>
          </a:xfrm>
          <a:prstGeom prst="rect">
            <a:avLst/>
          </a:prstGeom>
          <a:solidFill>
            <a:srgbClr val="E0B5B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CL" sz="1600" u="none" cap="none" strike="noStrike">
                <a:solidFill>
                  <a:schemeClr val="accent1"/>
                </a:solidFill>
                <a:latin typeface="Limelight"/>
                <a:ea typeface="Limelight"/>
                <a:cs typeface="Limelight"/>
                <a:sym typeface="Limelight"/>
              </a:rPr>
              <a:t>Unidad 4: Difusión de creaciones musicales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CL" sz="16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Cuentos, mitos y leyendas musicales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CL" sz="16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Canciones para aprender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CL" sz="16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Creando espacios para la música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CL" sz="1600" u="none" cap="none" strike="noStrike">
                <a:solidFill>
                  <a:schemeClr val="dk1"/>
                </a:solidFill>
                <a:latin typeface="Limelight"/>
                <a:ea typeface="Limelight"/>
                <a:cs typeface="Limelight"/>
                <a:sym typeface="Limelight"/>
              </a:rPr>
              <a:t>Compartiendo aprendizajes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6"/>
          <p:cNvSpPr txBox="1"/>
          <p:nvPr>
            <p:ph type="title"/>
          </p:nvPr>
        </p:nvSpPr>
        <p:spPr>
          <a:xfrm>
            <a:off x="6708867" y="2286428"/>
            <a:ext cx="3176449" cy="3383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9E9E9"/>
              </a:buClr>
              <a:buSzPct val="162962"/>
              <a:buFont typeface="Limelight"/>
              <a:buNone/>
            </a:pPr>
            <a:r>
              <a:t/>
            </a:r>
            <a:endParaRPr sz="2700"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9E9E9"/>
              </a:buClr>
              <a:buSzPct val="162962"/>
              <a:buFont typeface="Limelight"/>
              <a:buNone/>
            </a:pPr>
            <a:r>
              <a:t/>
            </a:r>
            <a:endParaRPr sz="2700"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9E9E9"/>
              </a:buClr>
              <a:buSzPct val="162962"/>
              <a:buFont typeface="Limelight"/>
              <a:buNone/>
            </a:pPr>
            <a:r>
              <a:t/>
            </a:r>
            <a:endParaRPr sz="2700">
              <a:latin typeface="Limelight"/>
              <a:ea typeface="Limelight"/>
              <a:cs typeface="Limelight"/>
              <a:sym typeface="Lime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9E9E9"/>
              </a:buClr>
              <a:buSzPct val="162962"/>
              <a:buFont typeface="Limelight"/>
              <a:buNone/>
            </a:pPr>
            <a:r>
              <a:rPr lang="es-CL" sz="2700">
                <a:latin typeface="Limelight"/>
                <a:ea typeface="Limelight"/>
                <a:cs typeface="Limelight"/>
                <a:sym typeface="Limelight"/>
              </a:rPr>
              <a:t>EVALUACIONES: TEÓRICAS Y PRÁCTICAS</a:t>
            </a:r>
            <a:br>
              <a:rPr lang="es-CL" sz="4400">
                <a:solidFill>
                  <a:srgbClr val="E9E9E9"/>
                </a:solidFill>
                <a:latin typeface="Limelight"/>
                <a:ea typeface="Limelight"/>
                <a:cs typeface="Limelight"/>
                <a:sym typeface="Limelight"/>
              </a:rPr>
            </a:br>
            <a:r>
              <a:rPr lang="es-CL" sz="1555">
                <a:solidFill>
                  <a:srgbClr val="E9E9E9"/>
                </a:solidFill>
                <a:latin typeface="Limelight"/>
                <a:ea typeface="Limelight"/>
                <a:cs typeface="Limelight"/>
                <a:sym typeface="Limelight"/>
              </a:rPr>
              <a:t>SUMATIVAS, ACUMULATIVAS Y FORMATIVAS CLASE A CLASE, LIGADAS A</a:t>
            </a:r>
            <a:br>
              <a:rPr lang="es-CL" sz="1555">
                <a:solidFill>
                  <a:srgbClr val="E9E9E9"/>
                </a:solidFill>
                <a:latin typeface="Limelight"/>
                <a:ea typeface="Limelight"/>
                <a:cs typeface="Limelight"/>
                <a:sym typeface="Limelight"/>
              </a:rPr>
            </a:br>
            <a:r>
              <a:rPr lang="es-CL" sz="1555">
                <a:solidFill>
                  <a:srgbClr val="E9E9E9"/>
                </a:solidFill>
                <a:latin typeface="Limelight"/>
                <a:ea typeface="Limelight"/>
                <a:cs typeface="Limelight"/>
                <a:sym typeface="Limelight"/>
              </a:rPr>
              <a:t>CONTENIDOS DE LA ASIGNATURA,</a:t>
            </a:r>
            <a:br>
              <a:rPr lang="es-CL" sz="1555">
                <a:solidFill>
                  <a:srgbClr val="E9E9E9"/>
                </a:solidFill>
                <a:latin typeface="Limelight"/>
                <a:ea typeface="Limelight"/>
                <a:cs typeface="Limelight"/>
                <a:sym typeface="Limelight"/>
              </a:rPr>
            </a:br>
            <a:r>
              <a:rPr lang="es-CL" sz="1555">
                <a:solidFill>
                  <a:srgbClr val="E9E9E9"/>
                </a:solidFill>
                <a:latin typeface="Limelight"/>
                <a:ea typeface="Limelight"/>
                <a:cs typeface="Limelight"/>
                <a:sym typeface="Limelight"/>
              </a:rPr>
              <a:t>A EL PROCESO CREATIVO Y A PRESENTACIONES EN CONCIERTOS DE FIN DE AÑO. </a:t>
            </a:r>
            <a:br>
              <a:rPr lang="es-CL" sz="1555">
                <a:solidFill>
                  <a:srgbClr val="E9E9E9"/>
                </a:solidFill>
                <a:latin typeface="Limelight"/>
                <a:ea typeface="Limelight"/>
                <a:cs typeface="Limelight"/>
                <a:sym typeface="Limelight"/>
              </a:rPr>
            </a:br>
            <a:br>
              <a:rPr lang="es-CL" sz="4400">
                <a:solidFill>
                  <a:srgbClr val="E9E9E9"/>
                </a:solidFill>
                <a:latin typeface="Limelight"/>
                <a:ea typeface="Limelight"/>
                <a:cs typeface="Limelight"/>
                <a:sym typeface="Limelight"/>
              </a:rPr>
            </a:br>
            <a:br>
              <a:rPr lang="es-CL" sz="4400">
                <a:solidFill>
                  <a:srgbClr val="E9E9E9"/>
                </a:solidFill>
                <a:latin typeface="Limelight"/>
                <a:ea typeface="Limelight"/>
                <a:cs typeface="Limelight"/>
                <a:sym typeface="Limelight"/>
              </a:rPr>
            </a:br>
            <a:endParaRPr sz="4400">
              <a:solidFill>
                <a:srgbClr val="E9E9E9"/>
              </a:solidFill>
            </a:endParaRPr>
          </a:p>
        </p:txBody>
      </p:sp>
      <p:pic>
        <p:nvPicPr>
          <p:cNvPr descr="Teclas de piano" id="227" name="Google Shape;227;p6"/>
          <p:cNvPicPr preferRelativeResize="0"/>
          <p:nvPr/>
        </p:nvPicPr>
        <p:blipFill rotWithShape="1">
          <a:blip r:embed="rId3">
            <a:alphaModFix/>
          </a:blip>
          <a:srcRect b="2" l="0" r="0" t="3"/>
          <a:stretch/>
        </p:blipFill>
        <p:spPr>
          <a:xfrm rot="5400000">
            <a:off x="-2132073" y="2092884"/>
            <a:ext cx="6419517" cy="21553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clas de piano" id="228" name="Google Shape;228;p6"/>
          <p:cNvPicPr preferRelativeResize="0"/>
          <p:nvPr/>
        </p:nvPicPr>
        <p:blipFill rotWithShape="1">
          <a:blip r:embed="rId3">
            <a:alphaModFix/>
          </a:blip>
          <a:srcRect b="2" l="0" r="0" t="3"/>
          <a:stretch/>
        </p:blipFill>
        <p:spPr>
          <a:xfrm rot="-5400000">
            <a:off x="7904556" y="2132073"/>
            <a:ext cx="6419517" cy="2155371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6"/>
          <p:cNvSpPr/>
          <p:nvPr/>
        </p:nvSpPr>
        <p:spPr>
          <a:xfrm>
            <a:off x="2231265" y="1178453"/>
            <a:ext cx="4250400" cy="40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Licenciatura en Artes Musicales.</a:t>
            </a:r>
            <a:br>
              <a:rPr b="0" i="0" lang="es-CL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s-CL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Licenciatura en Música y Sonido.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Licenciatura en Música con especialidad en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Composición, Musicología, Dirección Coral,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Teoría y Literatura Musical, Interpretación MUSICAL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Especialista en Arreglos Instrumentales y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Composición de Música Popular.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Pedagogía en Música.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Composición Musical</a:t>
            </a:r>
            <a:br>
              <a:rPr b="0" i="0" lang="es-CL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s-CL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Licenciatura en Arte mención Dirección coral</a:t>
            </a:r>
            <a:endParaRPr b="0" i="0" sz="1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Licenciatura en Arte mención Dirección Orquestal.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Ingeniería en Sonido.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imelight"/>
              <a:ea typeface="Limelight"/>
              <a:cs typeface="Limelight"/>
              <a:sym typeface="Limelight"/>
            </a:endParaRPr>
          </a:p>
        </p:txBody>
      </p:sp>
      <p:sp>
        <p:nvSpPr>
          <p:cNvPr id="230" name="Google Shape;230;p6"/>
          <p:cNvSpPr txBox="1"/>
          <p:nvPr/>
        </p:nvSpPr>
        <p:spPr>
          <a:xfrm>
            <a:off x="2155374" y="212225"/>
            <a:ext cx="6201300" cy="11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E9E9E9"/>
              </a:buClr>
              <a:buSzPts val="3960"/>
              <a:buFont typeface="Limelight"/>
              <a:buNone/>
            </a:pPr>
            <a:r>
              <a:rPr b="0" i="0" lang="es-CL" sz="2860" u="none" cap="none" strike="noStrike">
                <a:solidFill>
                  <a:srgbClr val="E9E9E9"/>
                </a:solidFill>
                <a:latin typeface="Limelight"/>
                <a:ea typeface="Limelight"/>
                <a:cs typeface="Limelight"/>
                <a:sym typeface="Limelight"/>
              </a:rPr>
              <a:t>PROFESIONES U OFICIOS ASOCIADOS A ESTE ELECTIVO</a:t>
            </a:r>
            <a:endParaRPr b="0" i="0" sz="2860" u="none" cap="none" strike="noStrike">
              <a:solidFill>
                <a:srgbClr val="E9E9E9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Evento principal">
  <a:themeElements>
    <a:clrScheme name="Main Event">
      <a:dk1>
        <a:srgbClr val="000000"/>
      </a:dk1>
      <a:lt1>
        <a:srgbClr val="FFFFFF"/>
      </a:lt1>
      <a:dk2>
        <a:srgbClr val="424242"/>
      </a:dk2>
      <a:lt2>
        <a:srgbClr val="C8C8C8"/>
      </a:lt2>
      <a:accent1>
        <a:srgbClr val="EE8011"/>
      </a:accent1>
      <a:accent2>
        <a:srgbClr val="CEC079"/>
      </a:accent2>
      <a:accent3>
        <a:srgbClr val="93A569"/>
      </a:accent3>
      <a:accent4>
        <a:srgbClr val="69A58B"/>
      </a:accent4>
      <a:accent5>
        <a:srgbClr val="6DAABD"/>
      </a:accent5>
      <a:accent6>
        <a:srgbClr val="B24A4B"/>
      </a:accent6>
      <a:hlink>
        <a:srgbClr val="EE8E11"/>
      </a:hlink>
      <a:folHlink>
        <a:srgbClr val="BFAE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2022-10-10T01:16:18Z</dcterms:created>
  <dc:creator>Luis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